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96" r:id="rId2"/>
  </p:sldMasterIdLst>
  <p:notesMasterIdLst>
    <p:notesMasterId r:id="rId48"/>
  </p:notesMasterIdLst>
  <p:sldIdLst>
    <p:sldId id="256" r:id="rId3"/>
    <p:sldId id="559" r:id="rId4"/>
    <p:sldId id="560" r:id="rId5"/>
    <p:sldId id="561" r:id="rId6"/>
    <p:sldId id="562" r:id="rId7"/>
    <p:sldId id="563" r:id="rId8"/>
    <p:sldId id="564" r:id="rId9"/>
    <p:sldId id="565" r:id="rId10"/>
    <p:sldId id="566" r:id="rId11"/>
    <p:sldId id="567" r:id="rId12"/>
    <p:sldId id="568" r:id="rId13"/>
    <p:sldId id="569" r:id="rId14"/>
    <p:sldId id="570" r:id="rId15"/>
    <p:sldId id="571" r:id="rId16"/>
    <p:sldId id="573" r:id="rId17"/>
    <p:sldId id="572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1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594" r:id="rId39"/>
    <p:sldId id="595" r:id="rId40"/>
    <p:sldId id="596" r:id="rId41"/>
    <p:sldId id="597" r:id="rId42"/>
    <p:sldId id="598" r:id="rId43"/>
    <p:sldId id="602" r:id="rId44"/>
    <p:sldId id="600" r:id="rId45"/>
    <p:sldId id="601" r:id="rId46"/>
    <p:sldId id="599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5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54" autoAdjust="0"/>
    <p:restoredTop sz="99847" autoAdjust="0"/>
  </p:normalViewPr>
  <p:slideViewPr>
    <p:cSldViewPr>
      <p:cViewPr>
        <p:scale>
          <a:sx n="116" d="100"/>
          <a:sy n="116" d="100"/>
        </p:scale>
        <p:origin x="-88" y="-8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7BAA9-B475-F440-84C5-D734282259D5}" type="datetimeFigureOut">
              <a:rPr lang="en-US" smtClean="0"/>
              <a:t>5/20/13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F0F6C-5751-694C-8242-406DE1C7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4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33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7763" y="6324600"/>
            <a:ext cx="556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Copyright © 2014 Pearson Education, Inc. Publishing as Pearson Addison-Wesley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flipH="1">
            <a:off x="0" y="1524000"/>
            <a:ext cx="9144000" cy="152400"/>
          </a:xfrm>
          <a:prstGeom prst="homePlate">
            <a:avLst>
              <a:gd name="adj" fmla="val 0"/>
            </a:avLst>
          </a:prstGeom>
          <a:solidFill>
            <a:srgbClr val="CCCD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" name="Picture 4" descr="Pearson-logo_AW-imprint_black-text_CMY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1143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24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BCC86748-20E3-B24F-85C6-2CF100458E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25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56201148-3947-AE41-AAA0-A6CAE20010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7035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7550" y="1600200"/>
            <a:ext cx="407193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5A9C5803-0DB6-2241-8D19-32778396D8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7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46EB86A7-52A7-B042-AC0F-3191C12329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8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64D6967D-2C11-8844-A7CE-4036827A36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8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C84ABCD4-0212-5347-A5EC-D781923D99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71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5F36706B-5568-E14C-93DB-BDBDD8E5C3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7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1D2BE223-1290-0344-A7EB-6432433CF4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4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18D4E85B-C125-3E49-AF3B-6D6AFF09E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70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3213"/>
            <a:ext cx="2152650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3213"/>
            <a:ext cx="6305550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1-</a:t>
            </a:r>
            <a:fld id="{528C2AED-32F8-0044-B3D2-AA6E30D1D9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0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F9C78-80BB-4BB4-87AD-17B487BCE63E}" type="datetimeFigureOut">
              <a:rPr lang="en-US" smtClean="0"/>
              <a:pPr/>
              <a:t>5/20/13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 flipH="1">
            <a:off x="0" y="-76200"/>
            <a:ext cx="9144000" cy="2133600"/>
          </a:xfrm>
          <a:prstGeom prst="homePlate">
            <a:avLst>
              <a:gd name="adj" fmla="val 0"/>
            </a:avLst>
          </a:prstGeom>
          <a:gradFill rotWithShape="1">
            <a:gsLst>
              <a:gs pos="0">
                <a:srgbClr val="33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1-</a:t>
            </a:r>
            <a:fld id="{AC0D3CA3-0140-EE40-B612-B642F78B07E6}" type="slidenum">
              <a:rPr lang="en-US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3213"/>
            <a:ext cx="86106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294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14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5300" dirty="0" smtClean="0">
                <a:latin typeface="Bauhaus 93" pitchFamily="82" charset="0"/>
              </a:rPr>
              <a:t>C++ is Fun – Part </a:t>
            </a:r>
            <a:r>
              <a:rPr lang="en-US" sz="5300" dirty="0" smtClean="0">
                <a:latin typeface="Bauhaus 93" pitchFamily="82" charset="0"/>
              </a:rPr>
              <a:t>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Turbine/Warner Bros.!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/>
          <a:lstStyle/>
          <a:p>
            <a:r>
              <a:rPr lang="en-US" dirty="0" smtClean="0"/>
              <a:t>Russell Hanson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81776"/>
            <a:ext cx="6019800" cy="69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1082"/>
            <a:ext cx="8229600" cy="1143000"/>
          </a:xfrm>
        </p:spPr>
        <p:txBody>
          <a:bodyPr/>
          <a:lstStyle/>
          <a:p>
            <a:r>
              <a:rPr lang="en-US" dirty="0" smtClean="0"/>
              <a:t>Transferring ownership of a thread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90599"/>
            <a:ext cx="5791200" cy="58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228600"/>
            <a:ext cx="308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Pthreads</a:t>
            </a:r>
            <a:r>
              <a:rPr lang="en-US" dirty="0" smtClean="0"/>
              <a:t> is another alternative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09600"/>
            <a:ext cx="605366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52400"/>
            <a:ext cx="4572000" cy="5816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#include &lt;</a:t>
            </a:r>
            <a:r>
              <a:rPr lang="en-US" sz="1200" dirty="0" err="1"/>
              <a:t>iostream</a:t>
            </a:r>
            <a:r>
              <a:rPr lang="en-US" sz="1200" dirty="0"/>
              <a:t>&gt;</a:t>
            </a:r>
          </a:p>
          <a:p>
            <a:r>
              <a:rPr lang="en-US" sz="1200" dirty="0"/>
              <a:t>#include &lt;</a:t>
            </a:r>
            <a:r>
              <a:rPr lang="en-US" sz="1200" dirty="0" err="1"/>
              <a:t>pthread.h</a:t>
            </a:r>
            <a:r>
              <a:rPr lang="en-US" sz="1200" dirty="0"/>
              <a:t>&gt;</a:t>
            </a:r>
          </a:p>
          <a:p>
            <a:endParaRPr lang="en-US" sz="1200" dirty="0"/>
          </a:p>
          <a:p>
            <a:r>
              <a:rPr lang="en-US" sz="1200" dirty="0"/>
              <a:t>using namespace </a:t>
            </a:r>
            <a:r>
              <a:rPr lang="en-US" sz="1200" dirty="0" err="1"/>
              <a:t>std</a:t>
            </a:r>
            <a:r>
              <a:rPr lang="en-US" sz="1200" dirty="0"/>
              <a:t>;</a:t>
            </a:r>
          </a:p>
          <a:p>
            <a:endParaRPr lang="en-US" sz="1200" dirty="0"/>
          </a:p>
          <a:p>
            <a:r>
              <a:rPr lang="en-US" sz="1200" dirty="0"/>
              <a:t>#define NUM_THREADS     5</a:t>
            </a:r>
          </a:p>
          <a:p>
            <a:endParaRPr lang="en-US" sz="1200" dirty="0"/>
          </a:p>
          <a:p>
            <a:r>
              <a:rPr lang="en-US" sz="1200" dirty="0"/>
              <a:t>void *</a:t>
            </a:r>
            <a:r>
              <a:rPr lang="en-US" sz="1200" dirty="0" err="1"/>
              <a:t>PrintHello</a:t>
            </a:r>
            <a:r>
              <a:rPr lang="en-US" sz="1200" dirty="0"/>
              <a:t>(void *</a:t>
            </a:r>
            <a:r>
              <a:rPr lang="en-US" sz="1200" dirty="0" err="1"/>
              <a:t>threadid</a:t>
            </a:r>
            <a:r>
              <a:rPr lang="en-US" sz="1200" dirty="0"/>
              <a:t>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 long </a:t>
            </a:r>
            <a:r>
              <a:rPr lang="en-US" sz="1200" dirty="0" err="1"/>
              <a:t>tid</a:t>
            </a:r>
            <a:r>
              <a:rPr lang="en-US" sz="1200" dirty="0"/>
              <a:t>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tid</a:t>
            </a:r>
            <a:r>
              <a:rPr lang="en-US" sz="1200" dirty="0"/>
              <a:t> = (long)</a:t>
            </a:r>
            <a:r>
              <a:rPr lang="en-US" sz="1200" dirty="0" err="1"/>
              <a:t>threadid</a:t>
            </a:r>
            <a:r>
              <a:rPr lang="en-US" sz="1200" dirty="0"/>
              <a:t>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cout</a:t>
            </a:r>
            <a:r>
              <a:rPr lang="en-US" sz="1200" dirty="0"/>
              <a:t> &lt;&lt; "Hello World! Thread ID, " &lt;&lt; </a:t>
            </a:r>
            <a:r>
              <a:rPr lang="en-US" sz="1200" dirty="0" err="1"/>
              <a:t>tid</a:t>
            </a:r>
            <a:r>
              <a:rPr lang="en-US" sz="1200" dirty="0"/>
              <a:t>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pthread_exit</a:t>
            </a:r>
            <a:r>
              <a:rPr lang="en-US" sz="1200" dirty="0"/>
              <a:t>(NULL);</a:t>
            </a:r>
          </a:p>
          <a:p>
            <a:r>
              <a:rPr lang="en-US" sz="1200" dirty="0"/>
              <a:t>}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main 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pthread_t</a:t>
            </a:r>
            <a:r>
              <a:rPr lang="en-US" sz="1200" dirty="0"/>
              <a:t> threads[NUM_THREADS];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rc</a:t>
            </a:r>
            <a:r>
              <a:rPr lang="en-US" sz="1200" dirty="0"/>
              <a:t>;</a:t>
            </a:r>
          </a:p>
          <a:p>
            <a:r>
              <a:rPr lang="da-DK" sz="1200" dirty="0"/>
              <a:t>    </a:t>
            </a:r>
            <a:r>
              <a:rPr lang="da-DK" sz="1200" dirty="0" err="1"/>
              <a:t>int</a:t>
            </a:r>
            <a:r>
              <a:rPr lang="da-DK" sz="1200" dirty="0"/>
              <a:t> i;</a:t>
            </a:r>
          </a:p>
          <a:p>
            <a:r>
              <a:rPr lang="da-DK" sz="1200" dirty="0"/>
              <a:t>    for( i=0; i &lt; NUM_THREADS; i++ ){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cout</a:t>
            </a:r>
            <a:r>
              <a:rPr lang="en-US" sz="1200" dirty="0"/>
              <a:t> &lt;&lt; "main() : creating thread, " &lt;&lt; </a:t>
            </a:r>
            <a:r>
              <a:rPr lang="en-US" sz="1200" dirty="0" err="1"/>
              <a:t>i</a:t>
            </a:r>
            <a:r>
              <a:rPr lang="en-US" sz="1200" dirty="0"/>
              <a:t>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rc</a:t>
            </a:r>
            <a:r>
              <a:rPr lang="en-US" sz="1200" dirty="0"/>
              <a:t> = </a:t>
            </a:r>
            <a:r>
              <a:rPr lang="en-US" sz="1200" dirty="0" err="1"/>
              <a:t>pthread_create</a:t>
            </a:r>
            <a:r>
              <a:rPr lang="en-US" sz="1200" dirty="0"/>
              <a:t>(&amp;threads[</a:t>
            </a:r>
            <a:r>
              <a:rPr lang="en-US" sz="1200" dirty="0" err="1"/>
              <a:t>i</a:t>
            </a:r>
            <a:r>
              <a:rPr lang="en-US" sz="1200" dirty="0"/>
              <a:t>], NULL,</a:t>
            </a:r>
          </a:p>
          <a:p>
            <a:r>
              <a:rPr lang="fi-FI" sz="1200" dirty="0"/>
              <a:t>                            </a:t>
            </a:r>
            <a:r>
              <a:rPr lang="fi-FI" sz="1200" dirty="0" err="1"/>
              <a:t>PrintHello</a:t>
            </a:r>
            <a:r>
              <a:rPr lang="fi-FI" sz="1200" dirty="0"/>
              <a:t>, (</a:t>
            </a:r>
            <a:r>
              <a:rPr lang="fi-FI" sz="1200" dirty="0" err="1"/>
              <a:t>void</a:t>
            </a:r>
            <a:r>
              <a:rPr lang="fi-FI" sz="1200" dirty="0"/>
              <a:t> *)i);</a:t>
            </a:r>
          </a:p>
          <a:p>
            <a:r>
              <a:rPr lang="en-US" sz="1200" dirty="0"/>
              <a:t>        if (</a:t>
            </a:r>
            <a:r>
              <a:rPr lang="en-US" sz="1200" dirty="0" err="1"/>
              <a:t>rc</a:t>
            </a:r>
            <a:r>
              <a:rPr lang="en-US" sz="1200" dirty="0"/>
              <a:t>){</a:t>
            </a:r>
          </a:p>
          <a:p>
            <a:r>
              <a:rPr lang="en-US" sz="1200" dirty="0"/>
              <a:t>            </a:t>
            </a:r>
            <a:r>
              <a:rPr lang="en-US" sz="1200" dirty="0" err="1"/>
              <a:t>cout</a:t>
            </a:r>
            <a:r>
              <a:rPr lang="en-US" sz="1200" dirty="0"/>
              <a:t> &lt;&lt; "</a:t>
            </a:r>
            <a:r>
              <a:rPr lang="en-US" sz="1200" dirty="0" err="1"/>
              <a:t>Error:unable</a:t>
            </a:r>
            <a:r>
              <a:rPr lang="en-US" sz="1200" dirty="0"/>
              <a:t> to create thread," &lt;&lt; </a:t>
            </a:r>
            <a:r>
              <a:rPr lang="en-US" sz="1200" dirty="0" err="1"/>
              <a:t>rc</a:t>
            </a:r>
            <a:r>
              <a:rPr lang="en-US" sz="1200" dirty="0"/>
              <a:t>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   exit(-1);</a:t>
            </a:r>
          </a:p>
          <a:p>
            <a:r>
              <a:rPr lang="en-US" sz="1200" dirty="0"/>
              <a:t>        }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pthread_exit</a:t>
            </a:r>
            <a:r>
              <a:rPr lang="en-US" sz="1200" dirty="0"/>
              <a:t>(NULL);</a:t>
            </a:r>
          </a:p>
          <a:p>
            <a:r>
              <a:rPr lang="en-US" sz="1200" dirty="0"/>
              <a:t>}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5105400" y="3581400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main() : creating thread, 0</a:t>
            </a:r>
          </a:p>
          <a:p>
            <a:r>
              <a:rPr lang="en-US" b="1" dirty="0"/>
              <a:t>main() : creating thread, 1</a:t>
            </a:r>
          </a:p>
          <a:p>
            <a:r>
              <a:rPr lang="en-US" b="1" dirty="0"/>
              <a:t>main() : creating thread, 2</a:t>
            </a:r>
          </a:p>
          <a:p>
            <a:r>
              <a:rPr lang="en-US" b="1" dirty="0"/>
              <a:t>main() : creating thread, 3</a:t>
            </a:r>
          </a:p>
          <a:p>
            <a:r>
              <a:rPr lang="en-US" b="1" dirty="0"/>
              <a:t>main() : creating thread, 4</a:t>
            </a:r>
          </a:p>
          <a:p>
            <a:r>
              <a:rPr lang="en-US" b="1" dirty="0"/>
              <a:t>Hello World! Thread ID, 0</a:t>
            </a:r>
          </a:p>
          <a:p>
            <a:r>
              <a:rPr lang="en-US" b="1" dirty="0"/>
              <a:t>Hello World! Thread ID, 1</a:t>
            </a:r>
          </a:p>
          <a:p>
            <a:r>
              <a:rPr lang="en-US" b="1" dirty="0"/>
              <a:t>Hello World! Thread ID, 2</a:t>
            </a:r>
          </a:p>
          <a:p>
            <a:r>
              <a:rPr lang="en-US" b="1" dirty="0"/>
              <a:t>Hello World! Thread ID, 3</a:t>
            </a:r>
          </a:p>
          <a:p>
            <a:r>
              <a:rPr lang="en-US" b="1" dirty="0"/>
              <a:t>Hello World! Thread ID, 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685800"/>
            <a:ext cx="2961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Exercise, using </a:t>
            </a:r>
            <a:r>
              <a:rPr lang="en-US" dirty="0" err="1" smtClean="0"/>
              <a:t>pthreads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9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17695"/>
            <a:ext cx="4572000" cy="67403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#include &lt;</a:t>
            </a:r>
            <a:r>
              <a:rPr lang="en-US" sz="1200" dirty="0" err="1"/>
              <a:t>iostream</a:t>
            </a:r>
            <a:r>
              <a:rPr lang="en-US" sz="1200" dirty="0"/>
              <a:t>&gt;</a:t>
            </a:r>
          </a:p>
          <a:p>
            <a:r>
              <a:rPr lang="en-US" sz="1200" dirty="0"/>
              <a:t>#include &lt;</a:t>
            </a:r>
            <a:r>
              <a:rPr lang="en-US" sz="1200" dirty="0" err="1"/>
              <a:t>pthread.h</a:t>
            </a:r>
            <a:r>
              <a:rPr lang="en-US" sz="1200" dirty="0" smtClean="0"/>
              <a:t>&gt;</a:t>
            </a:r>
            <a:endParaRPr lang="en-US" sz="1200" dirty="0"/>
          </a:p>
          <a:p>
            <a:r>
              <a:rPr lang="en-US" sz="1200" dirty="0"/>
              <a:t>using namespace </a:t>
            </a:r>
            <a:r>
              <a:rPr lang="en-US" sz="1200" dirty="0" err="1"/>
              <a:t>std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#define NUM_THREADS     </a:t>
            </a:r>
            <a:r>
              <a:rPr lang="en-US" sz="1200" dirty="0" smtClean="0"/>
              <a:t>5</a:t>
            </a:r>
            <a:endParaRPr lang="en-US" sz="1200" dirty="0"/>
          </a:p>
          <a:p>
            <a:r>
              <a:rPr lang="en-US" sz="1200" dirty="0" err="1"/>
              <a:t>struct</a:t>
            </a:r>
            <a:r>
              <a:rPr lang="en-US" sz="1200" dirty="0"/>
              <a:t> </a:t>
            </a:r>
            <a:r>
              <a:rPr lang="en-US" sz="1200" dirty="0" err="1"/>
              <a:t>thread_data</a:t>
            </a:r>
            <a:r>
              <a:rPr lang="en-US" sz="1200" dirty="0"/>
              <a:t>{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int</a:t>
            </a:r>
            <a:r>
              <a:rPr lang="en-US" sz="1200" dirty="0"/>
              <a:t>  </a:t>
            </a:r>
            <a:r>
              <a:rPr lang="en-US" sz="1200" dirty="0" err="1"/>
              <a:t>thread_id</a:t>
            </a:r>
            <a:r>
              <a:rPr lang="en-US" sz="1200" dirty="0"/>
              <a:t>;</a:t>
            </a:r>
          </a:p>
          <a:p>
            <a:r>
              <a:rPr lang="en-US" sz="1200" dirty="0"/>
              <a:t>   char *message;</a:t>
            </a:r>
          </a:p>
          <a:p>
            <a:r>
              <a:rPr lang="en-US" sz="1200" dirty="0"/>
              <a:t>}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void *</a:t>
            </a:r>
            <a:r>
              <a:rPr lang="en-US" sz="1200" dirty="0" err="1"/>
              <a:t>PrintHello</a:t>
            </a:r>
            <a:r>
              <a:rPr lang="en-US" sz="1200" dirty="0"/>
              <a:t>(void *</a:t>
            </a:r>
            <a:r>
              <a:rPr lang="en-US" sz="1200" dirty="0" err="1"/>
              <a:t>threadarg</a:t>
            </a:r>
            <a:r>
              <a:rPr lang="en-US" sz="1200" dirty="0"/>
              <a:t>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struct</a:t>
            </a:r>
            <a:r>
              <a:rPr lang="en-US" sz="1200" dirty="0"/>
              <a:t> </a:t>
            </a:r>
            <a:r>
              <a:rPr lang="en-US" sz="1200" dirty="0" err="1"/>
              <a:t>thread_data</a:t>
            </a:r>
            <a:r>
              <a:rPr lang="en-US" sz="1200" dirty="0"/>
              <a:t> *</a:t>
            </a:r>
            <a:r>
              <a:rPr lang="en-US" sz="1200" dirty="0" err="1"/>
              <a:t>my_data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 </a:t>
            </a:r>
            <a:r>
              <a:rPr lang="en-US" sz="1200" dirty="0" err="1"/>
              <a:t>my_data</a:t>
            </a:r>
            <a:r>
              <a:rPr lang="en-US" sz="1200" dirty="0"/>
              <a:t> = (</a:t>
            </a:r>
            <a:r>
              <a:rPr lang="en-US" sz="1200" dirty="0" err="1"/>
              <a:t>struct</a:t>
            </a:r>
            <a:r>
              <a:rPr lang="en-US" sz="1200" dirty="0"/>
              <a:t> </a:t>
            </a:r>
            <a:r>
              <a:rPr lang="en-US" sz="1200" dirty="0" err="1"/>
              <a:t>thread_data</a:t>
            </a:r>
            <a:r>
              <a:rPr lang="en-US" sz="1200" dirty="0"/>
              <a:t> *) </a:t>
            </a:r>
            <a:r>
              <a:rPr lang="en-US" sz="1200" dirty="0" err="1"/>
              <a:t>threadarg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"Thread ID : " &lt;&lt; </a:t>
            </a:r>
            <a:r>
              <a:rPr lang="en-US" sz="1200" dirty="0" err="1"/>
              <a:t>my_data</a:t>
            </a:r>
            <a:r>
              <a:rPr lang="en-US" sz="1200" dirty="0"/>
              <a:t>-&gt;</a:t>
            </a:r>
            <a:r>
              <a:rPr lang="en-US" sz="1200" dirty="0" err="1"/>
              <a:t>thread_id</a:t>
            </a:r>
            <a:r>
              <a:rPr lang="en-US" sz="1200" dirty="0"/>
              <a:t> 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 Message : " &lt;&lt; </a:t>
            </a:r>
            <a:r>
              <a:rPr lang="en-US" sz="1200" dirty="0" err="1"/>
              <a:t>my_data</a:t>
            </a:r>
            <a:r>
              <a:rPr lang="en-US" sz="1200" dirty="0"/>
              <a:t>-&gt;message &lt;&lt; </a:t>
            </a:r>
            <a:r>
              <a:rPr lang="en-US" sz="1200" dirty="0" err="1"/>
              <a:t>endl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 </a:t>
            </a:r>
            <a:r>
              <a:rPr lang="en-US" sz="1200" dirty="0" err="1"/>
              <a:t>pthread_exit</a:t>
            </a:r>
            <a:r>
              <a:rPr lang="en-US" sz="1200" dirty="0"/>
              <a:t>(NULL);</a:t>
            </a:r>
          </a:p>
          <a:p>
            <a:r>
              <a:rPr lang="en-US" sz="1200" dirty="0"/>
              <a:t>}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main 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pthread_t</a:t>
            </a:r>
            <a:r>
              <a:rPr lang="en-US" sz="1200" dirty="0"/>
              <a:t> threads[NUM_THREADS];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struct</a:t>
            </a:r>
            <a:r>
              <a:rPr lang="en-US" sz="1200" dirty="0"/>
              <a:t> </a:t>
            </a:r>
            <a:r>
              <a:rPr lang="en-US" sz="1200" dirty="0" err="1"/>
              <a:t>thread_data</a:t>
            </a:r>
            <a:r>
              <a:rPr lang="en-US" sz="1200" dirty="0"/>
              <a:t> td[NUM_THREADS];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rc</a:t>
            </a:r>
            <a:r>
              <a:rPr lang="en-US" sz="1200" dirty="0"/>
              <a:t>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smtClean="0"/>
              <a:t>I;</a:t>
            </a:r>
            <a:endParaRPr lang="en-US" sz="1200" dirty="0"/>
          </a:p>
          <a:p>
            <a:r>
              <a:rPr lang="en-US" sz="1200" dirty="0"/>
              <a:t>   for( </a:t>
            </a:r>
            <a:r>
              <a:rPr lang="en-US" sz="1200" dirty="0" err="1"/>
              <a:t>i</a:t>
            </a:r>
            <a:r>
              <a:rPr lang="en-US" sz="1200" dirty="0"/>
              <a:t>=0; </a:t>
            </a:r>
            <a:r>
              <a:rPr lang="en-US" sz="1200" dirty="0" err="1"/>
              <a:t>i</a:t>
            </a:r>
            <a:r>
              <a:rPr lang="en-US" sz="1200" dirty="0"/>
              <a:t> &lt; NUM_THREADS; </a:t>
            </a:r>
            <a:r>
              <a:rPr lang="en-US" sz="1200" dirty="0" err="1"/>
              <a:t>i</a:t>
            </a:r>
            <a:r>
              <a:rPr lang="en-US" sz="1200" dirty="0"/>
              <a:t>++ ){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cout</a:t>
            </a:r>
            <a:r>
              <a:rPr lang="en-US" sz="1200" dirty="0"/>
              <a:t> &lt;&lt;"main() : creating thread, " &lt;&lt; </a:t>
            </a:r>
            <a:r>
              <a:rPr lang="en-US" sz="1200" dirty="0" err="1"/>
              <a:t>i</a:t>
            </a:r>
            <a:r>
              <a:rPr lang="en-US" sz="1200" dirty="0"/>
              <a:t>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   td[</a:t>
            </a:r>
            <a:r>
              <a:rPr lang="en-US" sz="1200" dirty="0" err="1"/>
              <a:t>i</a:t>
            </a:r>
            <a:r>
              <a:rPr lang="en-US" sz="1200" dirty="0"/>
              <a:t>].</a:t>
            </a:r>
            <a:r>
              <a:rPr lang="en-US" sz="1200" dirty="0" err="1"/>
              <a:t>thread_id</a:t>
            </a:r>
            <a:r>
              <a:rPr lang="en-US" sz="1200" dirty="0"/>
              <a:t> = </a:t>
            </a:r>
            <a:r>
              <a:rPr lang="en-US" sz="1200" dirty="0" err="1"/>
              <a:t>i</a:t>
            </a:r>
            <a:r>
              <a:rPr lang="en-US" sz="1200" dirty="0"/>
              <a:t>;</a:t>
            </a:r>
          </a:p>
          <a:p>
            <a:r>
              <a:rPr lang="en-US" sz="1200" dirty="0"/>
              <a:t>      td[</a:t>
            </a:r>
            <a:r>
              <a:rPr lang="en-US" sz="1200" dirty="0" err="1"/>
              <a:t>i</a:t>
            </a:r>
            <a:r>
              <a:rPr lang="en-US" sz="1200" dirty="0"/>
              <a:t>].message = "This is message";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rc</a:t>
            </a:r>
            <a:r>
              <a:rPr lang="en-US" sz="1200" dirty="0"/>
              <a:t> = </a:t>
            </a:r>
            <a:r>
              <a:rPr lang="en-US" sz="1200" dirty="0" err="1"/>
              <a:t>pthread_create</a:t>
            </a:r>
            <a:r>
              <a:rPr lang="en-US" sz="1200" dirty="0"/>
              <a:t>(&amp;threads[</a:t>
            </a:r>
            <a:r>
              <a:rPr lang="en-US" sz="1200" dirty="0" err="1"/>
              <a:t>i</a:t>
            </a:r>
            <a:r>
              <a:rPr lang="en-US" sz="1200" dirty="0"/>
              <a:t>], NULL,</a:t>
            </a:r>
          </a:p>
          <a:p>
            <a:r>
              <a:rPr lang="en-US" sz="1200" dirty="0"/>
              <a:t>                          </a:t>
            </a:r>
            <a:r>
              <a:rPr lang="en-US" sz="1200" dirty="0" err="1"/>
              <a:t>PrintHello</a:t>
            </a:r>
            <a:r>
              <a:rPr lang="en-US" sz="1200" dirty="0"/>
              <a:t>, (void *)&amp;td[</a:t>
            </a:r>
            <a:r>
              <a:rPr lang="en-US" sz="1200" dirty="0" err="1"/>
              <a:t>i</a:t>
            </a:r>
            <a:r>
              <a:rPr lang="en-US" sz="1200" dirty="0"/>
              <a:t>]);</a:t>
            </a:r>
          </a:p>
          <a:p>
            <a:r>
              <a:rPr lang="en-US" sz="1200" dirty="0"/>
              <a:t>      if (</a:t>
            </a:r>
            <a:r>
              <a:rPr lang="en-US" sz="1200" dirty="0" err="1"/>
              <a:t>rc</a:t>
            </a:r>
            <a:r>
              <a:rPr lang="en-US" sz="1200" dirty="0"/>
              <a:t>){</a:t>
            </a:r>
          </a:p>
          <a:p>
            <a:r>
              <a:rPr lang="en-US" sz="1200" dirty="0"/>
              <a:t>         </a:t>
            </a:r>
            <a:r>
              <a:rPr lang="en-US" sz="1200" dirty="0" err="1"/>
              <a:t>cout</a:t>
            </a:r>
            <a:r>
              <a:rPr lang="en-US" sz="1200" dirty="0"/>
              <a:t> &lt;&lt; "</a:t>
            </a:r>
            <a:r>
              <a:rPr lang="en-US" sz="1200" dirty="0" err="1"/>
              <a:t>Error:unable</a:t>
            </a:r>
            <a:r>
              <a:rPr lang="en-US" sz="1200" dirty="0"/>
              <a:t> to create thread," &lt;&lt; </a:t>
            </a:r>
            <a:r>
              <a:rPr lang="en-US" sz="1200" dirty="0" err="1"/>
              <a:t>rc</a:t>
            </a:r>
            <a:r>
              <a:rPr lang="en-US" sz="1200" dirty="0"/>
              <a:t>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exit(-1);</a:t>
            </a:r>
          </a:p>
          <a:p>
            <a:r>
              <a:rPr lang="en-US" sz="1200" dirty="0"/>
              <a:t>      }</a:t>
            </a:r>
          </a:p>
          <a:p>
            <a:r>
              <a:rPr lang="en-US" sz="1200" dirty="0"/>
              <a:t>   }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pthread_exit</a:t>
            </a:r>
            <a:r>
              <a:rPr lang="en-US" sz="1200" dirty="0"/>
              <a:t>(NULL);</a:t>
            </a:r>
          </a:p>
          <a:p>
            <a:r>
              <a:rPr lang="en-US" sz="1200" dirty="0"/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3995677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main() : creating thread, 0</a:t>
            </a:r>
          </a:p>
          <a:p>
            <a:r>
              <a:rPr lang="en-US" b="1" dirty="0"/>
              <a:t>main() : creating thread, 1</a:t>
            </a:r>
          </a:p>
          <a:p>
            <a:r>
              <a:rPr lang="en-US" b="1" dirty="0"/>
              <a:t>main() : creating thread, 2</a:t>
            </a:r>
          </a:p>
          <a:p>
            <a:r>
              <a:rPr lang="en-US" b="1" dirty="0"/>
              <a:t>main() : creating thread, 3</a:t>
            </a:r>
          </a:p>
          <a:p>
            <a:r>
              <a:rPr lang="en-US" b="1" dirty="0"/>
              <a:t>main() : creating thread, 4</a:t>
            </a:r>
          </a:p>
          <a:p>
            <a:r>
              <a:rPr lang="en-US" b="1" dirty="0"/>
              <a:t>Thread ID : 1 Message : This is message</a:t>
            </a:r>
          </a:p>
          <a:p>
            <a:r>
              <a:rPr lang="en-US" b="1" dirty="0"/>
              <a:t>Thread ID : 0 Message : This is message</a:t>
            </a:r>
          </a:p>
          <a:p>
            <a:r>
              <a:rPr lang="en-US" b="1" dirty="0"/>
              <a:t>Thread ID : 2 Message : This is message</a:t>
            </a:r>
          </a:p>
          <a:p>
            <a:r>
              <a:rPr lang="en-US" b="1" dirty="0"/>
              <a:t>Thread ID : 3 Message : This is message</a:t>
            </a:r>
          </a:p>
          <a:p>
            <a:r>
              <a:rPr lang="en-US" b="1" dirty="0"/>
              <a:t>Thread ID : 4 Message : This is message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7200" y="381000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Passing Arguments to Threads</a:t>
            </a:r>
          </a:p>
        </p:txBody>
      </p:sp>
    </p:spTree>
    <p:extLst>
      <p:ext uri="{BB962C8B-B14F-4D97-AF65-F5344CB8AC3E}">
        <p14:creationId xmlns:p14="http://schemas.microsoft.com/office/powerpoint/2010/main" val="179608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769387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8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95718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#include &lt;</a:t>
            </a:r>
            <a:r>
              <a:rPr lang="en-US" sz="1100" dirty="0" err="1"/>
              <a:t>iostream</a:t>
            </a:r>
            <a:r>
              <a:rPr lang="en-US" sz="1100" dirty="0"/>
              <a:t>&gt;</a:t>
            </a:r>
          </a:p>
          <a:p>
            <a:r>
              <a:rPr lang="en-US" sz="1100" dirty="0"/>
              <a:t>#include &lt;</a:t>
            </a:r>
            <a:r>
              <a:rPr lang="en-US" sz="1100" dirty="0" err="1"/>
              <a:t>pthread.h</a:t>
            </a:r>
            <a:r>
              <a:rPr lang="en-US" sz="1100" dirty="0"/>
              <a:t>&gt;</a:t>
            </a:r>
          </a:p>
          <a:p>
            <a:endParaRPr lang="en-US" sz="1100" dirty="0"/>
          </a:p>
          <a:p>
            <a:r>
              <a:rPr lang="en-US" sz="1100" dirty="0"/>
              <a:t>using namespace </a:t>
            </a:r>
            <a:r>
              <a:rPr lang="en-US" sz="1100" dirty="0" err="1"/>
              <a:t>std</a:t>
            </a:r>
            <a:r>
              <a:rPr lang="en-US" sz="1100" dirty="0"/>
              <a:t>;</a:t>
            </a:r>
          </a:p>
          <a:p>
            <a:endParaRPr lang="en-US" sz="1100" dirty="0"/>
          </a:p>
          <a:p>
            <a:r>
              <a:rPr lang="en-US" sz="1100" dirty="0"/>
              <a:t>#define NUM_THREADS     5</a:t>
            </a:r>
          </a:p>
          <a:p>
            <a:endParaRPr lang="en-US" sz="1100" dirty="0"/>
          </a:p>
          <a:p>
            <a:r>
              <a:rPr lang="en-US" sz="1100" dirty="0"/>
              <a:t>void *wait(void *t)</a:t>
            </a:r>
          </a:p>
          <a:p>
            <a:r>
              <a:rPr lang="en-US" sz="1100" dirty="0"/>
              <a:t>{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int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;</a:t>
            </a:r>
          </a:p>
          <a:p>
            <a:r>
              <a:rPr lang="en-US" sz="1100" dirty="0"/>
              <a:t>   long </a:t>
            </a:r>
            <a:r>
              <a:rPr lang="en-US" sz="1100" dirty="0" err="1"/>
              <a:t>tid</a:t>
            </a:r>
            <a:r>
              <a:rPr lang="en-US" sz="1100" dirty="0"/>
              <a:t>;</a:t>
            </a:r>
          </a:p>
          <a:p>
            <a:endParaRPr lang="en-US" sz="1100" dirty="0"/>
          </a:p>
          <a:p>
            <a:r>
              <a:rPr lang="en-US" sz="1100" dirty="0"/>
              <a:t>   </a:t>
            </a:r>
            <a:r>
              <a:rPr lang="en-US" sz="1100" dirty="0" err="1"/>
              <a:t>tid</a:t>
            </a:r>
            <a:r>
              <a:rPr lang="en-US" sz="1100" dirty="0"/>
              <a:t> = (long)t;</a:t>
            </a:r>
          </a:p>
          <a:p>
            <a:endParaRPr lang="en-US" sz="1100" dirty="0"/>
          </a:p>
          <a:p>
            <a:r>
              <a:rPr lang="en-US" sz="1100" dirty="0"/>
              <a:t>   sleep(1)</a:t>
            </a:r>
            <a:r>
              <a:rPr lang="en-US" sz="1100" dirty="0" smtClean="0"/>
              <a:t>; // </a:t>
            </a:r>
            <a:endParaRPr lang="en-US" sz="1100" dirty="0"/>
          </a:p>
          <a:p>
            <a:r>
              <a:rPr lang="en-US" sz="1100" dirty="0"/>
              <a:t>   </a:t>
            </a:r>
            <a:r>
              <a:rPr lang="en-US" sz="1100" dirty="0" err="1"/>
              <a:t>cout</a:t>
            </a:r>
            <a:r>
              <a:rPr lang="en-US" sz="1100" dirty="0"/>
              <a:t> &lt;&lt; "Sleeping in thread "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cout</a:t>
            </a:r>
            <a:r>
              <a:rPr lang="en-US" sz="1100" dirty="0"/>
              <a:t> &lt;&lt; "Thread with id : " &lt;&lt; </a:t>
            </a:r>
            <a:r>
              <a:rPr lang="en-US" sz="1100" dirty="0" err="1"/>
              <a:t>tid</a:t>
            </a:r>
            <a:r>
              <a:rPr lang="en-US" sz="1100" dirty="0"/>
              <a:t> &lt;&lt; "  ...exiting "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pthread_exit</a:t>
            </a:r>
            <a:r>
              <a:rPr lang="en-US" sz="1100" dirty="0"/>
              <a:t>(NULL);</a:t>
            </a:r>
          </a:p>
          <a:p>
            <a:r>
              <a:rPr lang="en-US" sz="1100" dirty="0"/>
              <a:t>}</a:t>
            </a:r>
          </a:p>
          <a:p>
            <a:endParaRPr lang="en-US" sz="1100" dirty="0"/>
          </a:p>
          <a:p>
            <a:r>
              <a:rPr lang="en-US" sz="1100" dirty="0" err="1"/>
              <a:t>int</a:t>
            </a:r>
            <a:r>
              <a:rPr lang="en-US" sz="1100" dirty="0"/>
              <a:t> main ()</a:t>
            </a:r>
          </a:p>
          <a:p>
            <a:r>
              <a:rPr lang="en-US" sz="1100" dirty="0"/>
              <a:t>{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int</a:t>
            </a:r>
            <a:r>
              <a:rPr lang="en-US" sz="1100" dirty="0"/>
              <a:t> </a:t>
            </a:r>
            <a:r>
              <a:rPr lang="en-US" sz="1100" dirty="0" err="1"/>
              <a:t>rc</a:t>
            </a:r>
            <a:r>
              <a:rPr lang="en-US" sz="1100" dirty="0"/>
              <a:t>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int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pthread_t</a:t>
            </a:r>
            <a:r>
              <a:rPr lang="en-US" sz="1100" dirty="0"/>
              <a:t> threads[NUM_THREADS];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pthread_attr_t</a:t>
            </a:r>
            <a:r>
              <a:rPr lang="en-US" sz="1100" dirty="0"/>
              <a:t> </a:t>
            </a:r>
            <a:r>
              <a:rPr lang="en-US" sz="1100" dirty="0" err="1"/>
              <a:t>attr</a:t>
            </a:r>
            <a:r>
              <a:rPr lang="en-US" sz="1100" dirty="0"/>
              <a:t>;</a:t>
            </a:r>
          </a:p>
          <a:p>
            <a:r>
              <a:rPr lang="en-US" sz="1100" dirty="0"/>
              <a:t>   void *status;</a:t>
            </a:r>
          </a:p>
          <a:p>
            <a:endParaRPr lang="en-US" sz="1100" dirty="0"/>
          </a:p>
          <a:p>
            <a:r>
              <a:rPr lang="en-US" sz="1100" dirty="0"/>
              <a:t>   // Initialize and set thread joinable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pthread_attr_init</a:t>
            </a:r>
            <a:r>
              <a:rPr lang="en-US" sz="1100" dirty="0"/>
              <a:t>(&amp;</a:t>
            </a:r>
            <a:r>
              <a:rPr lang="en-US" sz="1100" dirty="0" err="1"/>
              <a:t>attr</a:t>
            </a:r>
            <a:r>
              <a:rPr lang="en-US" sz="1100" dirty="0"/>
              <a:t>);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pthread_attr_setdetachstate</a:t>
            </a:r>
            <a:r>
              <a:rPr lang="en-US" sz="1100" dirty="0"/>
              <a:t>(&amp;</a:t>
            </a:r>
            <a:r>
              <a:rPr lang="en-US" sz="1100" dirty="0" err="1"/>
              <a:t>attr</a:t>
            </a:r>
            <a:r>
              <a:rPr lang="en-US" sz="1100" dirty="0"/>
              <a:t>, PTHREAD_CREATE_JOINABLE);</a:t>
            </a:r>
          </a:p>
          <a:p>
            <a:endParaRPr lang="en-US" sz="1100" dirty="0"/>
          </a:p>
          <a:p>
            <a:r>
              <a:rPr lang="en-US" sz="1100" dirty="0"/>
              <a:t>   for( </a:t>
            </a:r>
            <a:r>
              <a:rPr lang="en-US" sz="1100" dirty="0" err="1"/>
              <a:t>i</a:t>
            </a:r>
            <a:r>
              <a:rPr lang="en-US" sz="1100" dirty="0"/>
              <a:t>=0; </a:t>
            </a:r>
            <a:r>
              <a:rPr lang="en-US" sz="1100" dirty="0" err="1"/>
              <a:t>i</a:t>
            </a:r>
            <a:r>
              <a:rPr lang="en-US" sz="1100" dirty="0"/>
              <a:t> &lt; NUM_THREADS; </a:t>
            </a:r>
            <a:r>
              <a:rPr lang="en-US" sz="1100" dirty="0" err="1"/>
              <a:t>i</a:t>
            </a:r>
            <a:r>
              <a:rPr lang="en-US" sz="1100" dirty="0"/>
              <a:t>++ ){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cout</a:t>
            </a:r>
            <a:r>
              <a:rPr lang="en-US" sz="1100" dirty="0"/>
              <a:t> &lt;&lt; "main() : creating thread, " &lt;&lt; </a:t>
            </a:r>
            <a:r>
              <a:rPr lang="en-US" sz="1100" dirty="0" err="1"/>
              <a:t>i</a:t>
            </a:r>
            <a:r>
              <a:rPr lang="en-US" sz="1100" dirty="0"/>
              <a:t>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rc</a:t>
            </a:r>
            <a:r>
              <a:rPr lang="en-US" sz="1100" dirty="0"/>
              <a:t> = </a:t>
            </a:r>
            <a:r>
              <a:rPr lang="en-US" sz="1100" dirty="0" err="1"/>
              <a:t>pthread_create</a:t>
            </a:r>
            <a:r>
              <a:rPr lang="en-US" sz="1100" dirty="0"/>
              <a:t>(&amp;threads[</a:t>
            </a:r>
            <a:r>
              <a:rPr lang="en-US" sz="1100" dirty="0" err="1"/>
              <a:t>i</a:t>
            </a:r>
            <a:r>
              <a:rPr lang="en-US" sz="1100" dirty="0"/>
              <a:t>], NULL, wait, (void *)</a:t>
            </a:r>
            <a:r>
              <a:rPr lang="en-US" sz="1100" dirty="0" err="1"/>
              <a:t>i</a:t>
            </a:r>
            <a:r>
              <a:rPr lang="en-US" sz="1100" dirty="0"/>
              <a:t> );</a:t>
            </a:r>
          </a:p>
          <a:p>
            <a:r>
              <a:rPr lang="en-US" sz="1100" dirty="0"/>
              <a:t>      if (</a:t>
            </a:r>
            <a:r>
              <a:rPr lang="en-US" sz="1100" dirty="0" err="1"/>
              <a:t>rc</a:t>
            </a:r>
            <a:r>
              <a:rPr lang="en-US" sz="1100" dirty="0"/>
              <a:t>){</a:t>
            </a:r>
          </a:p>
          <a:p>
            <a:r>
              <a:rPr lang="en-US" sz="1100" dirty="0"/>
              <a:t>         </a:t>
            </a:r>
            <a:r>
              <a:rPr lang="en-US" sz="1100" dirty="0" err="1"/>
              <a:t>cout</a:t>
            </a:r>
            <a:r>
              <a:rPr lang="en-US" sz="1100" dirty="0"/>
              <a:t> &lt;&lt; "</a:t>
            </a:r>
            <a:r>
              <a:rPr lang="en-US" sz="1100" dirty="0" err="1"/>
              <a:t>Error:unable</a:t>
            </a:r>
            <a:r>
              <a:rPr lang="en-US" sz="1100" dirty="0"/>
              <a:t> to create thread," &lt;&lt; </a:t>
            </a:r>
            <a:r>
              <a:rPr lang="en-US" sz="1100" dirty="0" err="1"/>
              <a:t>rc</a:t>
            </a:r>
            <a:r>
              <a:rPr lang="en-US" sz="1100" dirty="0"/>
              <a:t>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      exit(-1);</a:t>
            </a:r>
          </a:p>
          <a:p>
            <a:r>
              <a:rPr lang="en-US" sz="1100" dirty="0"/>
              <a:t>      }</a:t>
            </a:r>
          </a:p>
          <a:p>
            <a:r>
              <a:rPr lang="en-US" sz="1100" dirty="0"/>
              <a:t>   }</a:t>
            </a:r>
          </a:p>
          <a:p>
            <a:endParaRPr lang="en-US" sz="1100" dirty="0"/>
          </a:p>
          <a:p>
            <a:r>
              <a:rPr lang="en-US" sz="1100" dirty="0"/>
              <a:t>   // free attribute and wait for the other threads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pthread_attr_destroy</a:t>
            </a:r>
            <a:r>
              <a:rPr lang="en-US" sz="1100" dirty="0"/>
              <a:t>(&amp;</a:t>
            </a:r>
            <a:r>
              <a:rPr lang="en-US" sz="1100" dirty="0" err="1"/>
              <a:t>attr</a:t>
            </a:r>
            <a:r>
              <a:rPr lang="en-US" sz="1100" dirty="0"/>
              <a:t>);</a:t>
            </a:r>
          </a:p>
          <a:p>
            <a:r>
              <a:rPr lang="en-US" sz="1100" dirty="0"/>
              <a:t>   for( </a:t>
            </a:r>
            <a:r>
              <a:rPr lang="en-US" sz="1100" dirty="0" err="1"/>
              <a:t>i</a:t>
            </a:r>
            <a:r>
              <a:rPr lang="en-US" sz="1100" dirty="0"/>
              <a:t>=0; </a:t>
            </a:r>
            <a:r>
              <a:rPr lang="en-US" sz="1100" dirty="0" err="1"/>
              <a:t>i</a:t>
            </a:r>
            <a:r>
              <a:rPr lang="en-US" sz="1100" dirty="0"/>
              <a:t> &lt; NUM_THREADS; </a:t>
            </a:r>
            <a:r>
              <a:rPr lang="en-US" sz="1100" dirty="0" err="1"/>
              <a:t>i</a:t>
            </a:r>
            <a:r>
              <a:rPr lang="en-US" sz="1100" dirty="0"/>
              <a:t>++ ){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rc</a:t>
            </a:r>
            <a:r>
              <a:rPr lang="en-US" sz="1100" dirty="0"/>
              <a:t> = </a:t>
            </a:r>
            <a:r>
              <a:rPr lang="en-US" sz="1100" dirty="0" err="1"/>
              <a:t>pthread_join</a:t>
            </a:r>
            <a:r>
              <a:rPr lang="en-US" sz="1100" dirty="0"/>
              <a:t>(threads[</a:t>
            </a:r>
            <a:r>
              <a:rPr lang="en-US" sz="1100" dirty="0" err="1"/>
              <a:t>i</a:t>
            </a:r>
            <a:r>
              <a:rPr lang="en-US" sz="1100" dirty="0"/>
              <a:t>], &amp;status);</a:t>
            </a:r>
          </a:p>
          <a:p>
            <a:r>
              <a:rPr lang="en-US" sz="1100" dirty="0"/>
              <a:t>      if (</a:t>
            </a:r>
            <a:r>
              <a:rPr lang="en-US" sz="1100" dirty="0" err="1"/>
              <a:t>rc</a:t>
            </a:r>
            <a:r>
              <a:rPr lang="en-US" sz="1100" dirty="0"/>
              <a:t>){</a:t>
            </a:r>
          </a:p>
          <a:p>
            <a:r>
              <a:rPr lang="en-US" sz="1100" dirty="0"/>
              <a:t>         </a:t>
            </a:r>
            <a:r>
              <a:rPr lang="en-US" sz="1100" dirty="0" err="1"/>
              <a:t>cout</a:t>
            </a:r>
            <a:r>
              <a:rPr lang="en-US" sz="1100" dirty="0"/>
              <a:t> &lt;&lt; "</a:t>
            </a:r>
            <a:r>
              <a:rPr lang="en-US" sz="1100" dirty="0" err="1"/>
              <a:t>Error:unable</a:t>
            </a:r>
            <a:r>
              <a:rPr lang="en-US" sz="1100" dirty="0"/>
              <a:t> to join," &lt;&lt; </a:t>
            </a:r>
            <a:r>
              <a:rPr lang="en-US" sz="1100" dirty="0" err="1"/>
              <a:t>rc</a:t>
            </a:r>
            <a:r>
              <a:rPr lang="en-US" sz="1100" dirty="0"/>
              <a:t>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      exit(-1);</a:t>
            </a:r>
          </a:p>
          <a:p>
            <a:r>
              <a:rPr lang="en-US" sz="1100" dirty="0"/>
              <a:t>      }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cout</a:t>
            </a:r>
            <a:r>
              <a:rPr lang="en-US" sz="1100" dirty="0"/>
              <a:t> &lt;&lt; "Main: completed thread id :" &lt;&lt; </a:t>
            </a:r>
            <a:r>
              <a:rPr lang="en-US" sz="1100" dirty="0" err="1"/>
              <a:t>i</a:t>
            </a:r>
            <a:r>
              <a:rPr lang="en-US" sz="1100" dirty="0"/>
              <a:t> ;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cout</a:t>
            </a:r>
            <a:r>
              <a:rPr lang="en-US" sz="1100" dirty="0"/>
              <a:t> &lt;&lt; "  exiting with status :" &lt;&lt; (</a:t>
            </a:r>
            <a:r>
              <a:rPr lang="en-US" sz="1100" dirty="0" err="1"/>
              <a:t>int</a:t>
            </a:r>
            <a:r>
              <a:rPr lang="en-US" sz="1100" dirty="0"/>
              <a:t>)status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}</a:t>
            </a:r>
          </a:p>
          <a:p>
            <a:endParaRPr lang="en-US" sz="1100" dirty="0"/>
          </a:p>
          <a:p>
            <a:r>
              <a:rPr lang="en-US" sz="1100" dirty="0"/>
              <a:t>   </a:t>
            </a:r>
            <a:r>
              <a:rPr lang="en-US" sz="1100" dirty="0" err="1"/>
              <a:t>cout</a:t>
            </a:r>
            <a:r>
              <a:rPr lang="en-US" sz="1100" dirty="0"/>
              <a:t> &lt;&lt; "Main: program exiting."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pthread_exit</a:t>
            </a:r>
            <a:r>
              <a:rPr lang="en-US" sz="1100" dirty="0"/>
              <a:t>(NULL);</a:t>
            </a:r>
          </a:p>
          <a:p>
            <a:r>
              <a:rPr lang="en-US" sz="11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8600" y="0"/>
            <a:ext cx="4572000" cy="280076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100" dirty="0"/>
          </a:p>
          <a:p>
            <a:r>
              <a:rPr lang="en-US" sz="1100" dirty="0"/>
              <a:t>   // free attribute and wait for the other threads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pthread_attr_destroy</a:t>
            </a:r>
            <a:r>
              <a:rPr lang="en-US" sz="1100" dirty="0"/>
              <a:t>(&amp;</a:t>
            </a:r>
            <a:r>
              <a:rPr lang="en-US" sz="1100" dirty="0" err="1"/>
              <a:t>attr</a:t>
            </a:r>
            <a:r>
              <a:rPr lang="en-US" sz="1100" dirty="0"/>
              <a:t>);</a:t>
            </a:r>
          </a:p>
          <a:p>
            <a:r>
              <a:rPr lang="en-US" sz="1100" dirty="0"/>
              <a:t>   for( </a:t>
            </a:r>
            <a:r>
              <a:rPr lang="en-US" sz="1100" dirty="0" err="1"/>
              <a:t>i</a:t>
            </a:r>
            <a:r>
              <a:rPr lang="en-US" sz="1100" dirty="0"/>
              <a:t>=0; </a:t>
            </a:r>
            <a:r>
              <a:rPr lang="en-US" sz="1100" dirty="0" err="1"/>
              <a:t>i</a:t>
            </a:r>
            <a:r>
              <a:rPr lang="en-US" sz="1100" dirty="0"/>
              <a:t> &lt; NUM_THREADS; </a:t>
            </a:r>
            <a:r>
              <a:rPr lang="en-US" sz="1100" dirty="0" err="1"/>
              <a:t>i</a:t>
            </a:r>
            <a:r>
              <a:rPr lang="en-US" sz="1100" dirty="0"/>
              <a:t>++ ){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rc</a:t>
            </a:r>
            <a:r>
              <a:rPr lang="en-US" sz="1100" dirty="0"/>
              <a:t> = </a:t>
            </a:r>
            <a:r>
              <a:rPr lang="en-US" sz="1100" dirty="0" err="1"/>
              <a:t>pthread_join</a:t>
            </a:r>
            <a:r>
              <a:rPr lang="en-US" sz="1100" dirty="0"/>
              <a:t>(threads[</a:t>
            </a:r>
            <a:r>
              <a:rPr lang="en-US" sz="1100" dirty="0" err="1"/>
              <a:t>i</a:t>
            </a:r>
            <a:r>
              <a:rPr lang="en-US" sz="1100" dirty="0"/>
              <a:t>], &amp;status);</a:t>
            </a:r>
          </a:p>
          <a:p>
            <a:r>
              <a:rPr lang="en-US" sz="1100" dirty="0"/>
              <a:t>      if (</a:t>
            </a:r>
            <a:r>
              <a:rPr lang="en-US" sz="1100" dirty="0" err="1"/>
              <a:t>rc</a:t>
            </a:r>
            <a:r>
              <a:rPr lang="en-US" sz="1100" dirty="0"/>
              <a:t>){</a:t>
            </a:r>
          </a:p>
          <a:p>
            <a:r>
              <a:rPr lang="en-US" sz="1100" dirty="0"/>
              <a:t>         </a:t>
            </a:r>
            <a:r>
              <a:rPr lang="en-US" sz="1100" dirty="0" err="1"/>
              <a:t>cout</a:t>
            </a:r>
            <a:r>
              <a:rPr lang="en-US" sz="1100" dirty="0"/>
              <a:t> &lt;&lt; "</a:t>
            </a:r>
            <a:r>
              <a:rPr lang="en-US" sz="1100" dirty="0" err="1"/>
              <a:t>Error:unable</a:t>
            </a:r>
            <a:r>
              <a:rPr lang="en-US" sz="1100" dirty="0"/>
              <a:t> to join," &lt;&lt; </a:t>
            </a:r>
            <a:r>
              <a:rPr lang="en-US" sz="1100" dirty="0" err="1"/>
              <a:t>rc</a:t>
            </a:r>
            <a:r>
              <a:rPr lang="en-US" sz="1100" dirty="0"/>
              <a:t>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      exit(-1);</a:t>
            </a:r>
          </a:p>
          <a:p>
            <a:r>
              <a:rPr lang="en-US" sz="1100" dirty="0"/>
              <a:t>      }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cout</a:t>
            </a:r>
            <a:r>
              <a:rPr lang="en-US" sz="1100" dirty="0"/>
              <a:t> &lt;&lt; "Main: completed thread id :" &lt;&lt; </a:t>
            </a:r>
            <a:r>
              <a:rPr lang="en-US" sz="1100" dirty="0" err="1"/>
              <a:t>i</a:t>
            </a:r>
            <a:r>
              <a:rPr lang="en-US" sz="1100" dirty="0"/>
              <a:t> ;</a:t>
            </a:r>
          </a:p>
          <a:p>
            <a:r>
              <a:rPr lang="en-US" sz="1100" dirty="0"/>
              <a:t>      </a:t>
            </a:r>
            <a:r>
              <a:rPr lang="en-US" sz="1100" dirty="0" err="1"/>
              <a:t>cout</a:t>
            </a:r>
            <a:r>
              <a:rPr lang="en-US" sz="1100" dirty="0"/>
              <a:t> &lt;&lt; "  exiting with status :" &lt;&lt; (</a:t>
            </a:r>
            <a:r>
              <a:rPr lang="en-US" sz="1100" dirty="0" err="1"/>
              <a:t>int</a:t>
            </a:r>
            <a:r>
              <a:rPr lang="en-US" sz="1100" dirty="0"/>
              <a:t>)status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}</a:t>
            </a:r>
          </a:p>
          <a:p>
            <a:endParaRPr lang="en-US" sz="1100" dirty="0"/>
          </a:p>
          <a:p>
            <a:r>
              <a:rPr lang="en-US" sz="1100" dirty="0"/>
              <a:t>   </a:t>
            </a:r>
            <a:r>
              <a:rPr lang="en-US" sz="1100" dirty="0" err="1"/>
              <a:t>cout</a:t>
            </a:r>
            <a:r>
              <a:rPr lang="en-US" sz="1100" dirty="0"/>
              <a:t> &lt;&lt; "Main: program exiting." &lt;&lt; </a:t>
            </a:r>
            <a:r>
              <a:rPr lang="en-US" sz="1100" dirty="0" err="1"/>
              <a:t>endl</a:t>
            </a:r>
            <a:r>
              <a:rPr lang="en-US" sz="1100" dirty="0"/>
              <a:t>;</a:t>
            </a:r>
          </a:p>
          <a:p>
            <a:r>
              <a:rPr lang="en-US" sz="1100" dirty="0"/>
              <a:t>   </a:t>
            </a:r>
            <a:r>
              <a:rPr lang="en-US" sz="1100" dirty="0" err="1"/>
              <a:t>pthread_exit</a:t>
            </a:r>
            <a:r>
              <a:rPr lang="en-US" sz="1100" dirty="0"/>
              <a:t>(NULL);</a:t>
            </a:r>
          </a:p>
          <a:p>
            <a:r>
              <a:rPr lang="en-US" sz="1100" dirty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2743200"/>
            <a:ext cx="4114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main() : creating thread, 0</a:t>
            </a:r>
          </a:p>
          <a:p>
            <a:r>
              <a:rPr lang="en-US" b="1" dirty="0"/>
              <a:t>main() : creating thread, 1</a:t>
            </a:r>
          </a:p>
          <a:p>
            <a:r>
              <a:rPr lang="en-US" b="1" dirty="0"/>
              <a:t>main() : creating thread, 2</a:t>
            </a:r>
          </a:p>
          <a:p>
            <a:r>
              <a:rPr lang="en-US" b="1" dirty="0"/>
              <a:t>main() : creating thread, 3</a:t>
            </a:r>
          </a:p>
          <a:p>
            <a:r>
              <a:rPr lang="en-US" b="1" dirty="0"/>
              <a:t>main() : creating thread, 4</a:t>
            </a:r>
          </a:p>
          <a:p>
            <a:r>
              <a:rPr lang="en-US" b="1" dirty="0"/>
              <a:t>Sleeping in thread </a:t>
            </a:r>
          </a:p>
          <a:p>
            <a:r>
              <a:rPr lang="en-US" b="1" dirty="0"/>
              <a:t>Thread with id : 0  ...exiting </a:t>
            </a:r>
          </a:p>
          <a:p>
            <a:r>
              <a:rPr lang="en-US" b="1" dirty="0"/>
              <a:t>Sleeping in thread </a:t>
            </a:r>
          </a:p>
          <a:p>
            <a:r>
              <a:rPr lang="en-US" b="1" dirty="0"/>
              <a:t>Thread with id : 1  ...exiting </a:t>
            </a:r>
          </a:p>
          <a:p>
            <a:r>
              <a:rPr lang="en-US" b="1" dirty="0"/>
              <a:t>Sleeping in thread </a:t>
            </a:r>
          </a:p>
          <a:p>
            <a:r>
              <a:rPr lang="en-US" b="1" dirty="0"/>
              <a:t>Thread with id : 2  ...exiting </a:t>
            </a:r>
          </a:p>
          <a:p>
            <a:r>
              <a:rPr lang="en-US" b="1" dirty="0"/>
              <a:t>Sleeping in thread </a:t>
            </a:r>
          </a:p>
          <a:p>
            <a:r>
              <a:rPr lang="en-US" b="1" dirty="0"/>
              <a:t>Thread with id : 3  ...exiting </a:t>
            </a:r>
          </a:p>
          <a:p>
            <a:r>
              <a:rPr lang="en-US" b="1" dirty="0"/>
              <a:t>Sleeping in thread </a:t>
            </a:r>
          </a:p>
          <a:p>
            <a:r>
              <a:rPr lang="en-US" b="1" dirty="0"/>
              <a:t>Thread with id : 4  ...exiting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3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3400"/>
            <a:ext cx="6477000" cy="58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7402"/>
            <a:ext cx="4927600" cy="575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791200"/>
            <a:ext cx="46228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14400"/>
            <a:ext cx="5549900" cy="5352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04800"/>
            <a:ext cx="58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 bullet-point by bullet-point explanation/elaboration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04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" y="1250722"/>
            <a:ext cx="79248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1) First program and introduction to data types and control structures with applications for games learning how to use the programming environment Mar 25-27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2) Objects, encapsulation, abstract data types, data protection and scope April 1-3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3) Basic data structures and how to use them, opening files and performing operations on files –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April 8-10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4) Algorithms on data structures, algorithms for specific tasks, simple AI and planning type algorithms, game AI algorithms April 15-17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Project 1 Due – April 17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5) More AI: search, heuristics, optimization, decision trees, supervised/unsupervised learning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April 22-24</a:t>
            </a:r>
            <a:endParaRPr kumimoji="0" lang="en-US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6) Game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API and/or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vent-oriented programming, model view controller, map reduce filter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April 29, May 1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7) Basic threads models and some simple databases </a:t>
            </a:r>
            <a:r>
              <a:rPr lang="en-US" sz="1400" dirty="0" err="1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SQLite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May 6-8</a:t>
            </a:r>
            <a:endParaRPr kumimoji="0" lang="en-US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8) Graphics programming,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shaders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textures, 3D models and rotations 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May 13-15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Project 2 Due May 15</a:t>
            </a:r>
            <a:endParaRPr lang="en-US" sz="1400" u="sng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Threads, Atomic, and Exceptions, more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May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Gesture </a:t>
            </a:r>
            <a:r>
              <a:rPr lang="en-US" sz="1400" dirty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recognition &amp; depth controllers like the Microsoft </a:t>
            </a:r>
            <a:r>
              <a:rPr lang="en-US" sz="1400" dirty="0" err="1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Kinect</a:t>
            </a:r>
            <a:r>
              <a:rPr lang="en-US" sz="1400" dirty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Network Programming &amp; TCP/IP,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OSC May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27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Selected Topics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June 3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12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Working on student projects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June </a:t>
            </a:r>
            <a:r>
              <a:rPr lang="en-US" sz="1400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endParaRPr lang="en-US" sz="1400" dirty="0" smtClean="0">
              <a:solidFill>
                <a:srgbClr val="22222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Final project presentations Project 3/Final Project Due June </a:t>
            </a:r>
            <a:r>
              <a:rPr lang="en-US" sz="1400" u="sng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5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85"/>
            <a:ext cx="8229600" cy="1143000"/>
          </a:xfrm>
        </p:spPr>
        <p:txBody>
          <a:bodyPr/>
          <a:lstStyle/>
          <a:p>
            <a:r>
              <a:rPr lang="en-US" dirty="0" smtClean="0"/>
              <a:t>Thread Identifiers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66800"/>
            <a:ext cx="5715000" cy="55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9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6057634" cy="4419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185"/>
            <a:ext cx="8229600" cy="1143000"/>
          </a:xfrm>
        </p:spPr>
        <p:txBody>
          <a:bodyPr/>
          <a:lstStyle/>
          <a:p>
            <a:r>
              <a:rPr lang="en-US" dirty="0" smtClean="0"/>
              <a:t>Thread Identifiers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0"/>
            <a:ext cx="6248400" cy="57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6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"/>
            <a:ext cx="5080000" cy="61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60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14" y="533400"/>
            <a:ext cx="6910086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14" y="1905000"/>
            <a:ext cx="6686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2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76400"/>
            <a:ext cx="5794258" cy="4419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utex</a:t>
            </a:r>
            <a:r>
              <a:rPr lang="en-US" dirty="0" smtClean="0"/>
              <a:t> – </a:t>
            </a:r>
            <a:r>
              <a:rPr lang="en-US" i="1" dirty="0" smtClean="0"/>
              <a:t>mut</a:t>
            </a:r>
            <a:r>
              <a:rPr lang="en-US" dirty="0" smtClean="0"/>
              <a:t>ual </a:t>
            </a:r>
            <a:r>
              <a:rPr lang="en-US" i="1" dirty="0" smtClean="0"/>
              <a:t>ex</a:t>
            </a:r>
            <a:r>
              <a:rPr lang="en-US" dirty="0" smtClean="0"/>
              <a:t>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0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04800"/>
            <a:ext cx="5473700" cy="61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25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04800"/>
            <a:ext cx="6172200" cy="6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9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6199"/>
            <a:ext cx="5486400" cy="66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4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1000"/>
            <a:ext cx="5511800" cy="60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5868476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26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400"/>
            <a:ext cx="5428574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86200"/>
            <a:ext cx="542965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16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"/>
            <a:ext cx="6400800" cy="6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8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"/>
            <a:ext cx="6781800" cy="58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89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5143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971800"/>
            <a:ext cx="5118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8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 Windows, setting threads for each processor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838200"/>
            <a:ext cx="4572000" cy="6186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#define WIN32_LEAN_AND_MEAN</a:t>
            </a:r>
          </a:p>
          <a:p>
            <a:r>
              <a:rPr lang="en-US" sz="1200" dirty="0"/>
              <a:t>#include &lt;</a:t>
            </a:r>
            <a:r>
              <a:rPr lang="en-US" sz="1200" dirty="0" err="1"/>
              <a:t>windows.h</a:t>
            </a:r>
            <a:r>
              <a:rPr lang="en-US" sz="1200" dirty="0"/>
              <a:t>&gt;</a:t>
            </a:r>
          </a:p>
          <a:p>
            <a:r>
              <a:rPr lang="en-US" sz="1200" dirty="0"/>
              <a:t>#include &lt;</a:t>
            </a:r>
            <a:r>
              <a:rPr lang="en-US" sz="1200" dirty="0" err="1"/>
              <a:t>stdio.h</a:t>
            </a:r>
            <a:r>
              <a:rPr lang="en-US" sz="1200" dirty="0"/>
              <a:t>&gt;</a:t>
            </a:r>
          </a:p>
          <a:p>
            <a:endParaRPr lang="en-US" sz="1200" dirty="0"/>
          </a:p>
          <a:p>
            <a:r>
              <a:rPr lang="en-US" sz="1200" dirty="0"/>
              <a:t>HANDLE *</a:t>
            </a:r>
            <a:r>
              <a:rPr lang="en-US" sz="1200" dirty="0" err="1"/>
              <a:t>m_threads</a:t>
            </a:r>
            <a:r>
              <a:rPr lang="en-US" sz="1200" dirty="0"/>
              <a:t> = NULL;</a:t>
            </a:r>
          </a:p>
          <a:p>
            <a:r>
              <a:rPr lang="en-US" sz="1200" dirty="0"/>
              <a:t>DWORD_PTR WINAPI </a:t>
            </a:r>
            <a:r>
              <a:rPr lang="en-US" sz="1200" dirty="0" err="1"/>
              <a:t>threadMain</a:t>
            </a:r>
            <a:r>
              <a:rPr lang="en-US" sz="1200" dirty="0"/>
              <a:t>(void* p);</a:t>
            </a:r>
          </a:p>
          <a:p>
            <a:endParaRPr lang="en-US" sz="1200" dirty="0"/>
          </a:p>
          <a:p>
            <a:r>
              <a:rPr lang="en-US" sz="1200" dirty="0"/>
              <a:t>DWORD_PTR </a:t>
            </a:r>
            <a:r>
              <a:rPr lang="en-US" sz="1200" dirty="0" err="1"/>
              <a:t>GetNumCPUs</a:t>
            </a:r>
            <a:r>
              <a:rPr lang="en-US" sz="1200" dirty="0"/>
              <a:t>() {</a:t>
            </a:r>
          </a:p>
          <a:p>
            <a:r>
              <a:rPr lang="en-US" sz="1200" dirty="0"/>
              <a:t>  SYSTEM_INFO </a:t>
            </a:r>
            <a:r>
              <a:rPr lang="en-US" sz="1200" dirty="0" err="1"/>
              <a:t>m_si</a:t>
            </a:r>
            <a:r>
              <a:rPr lang="en-US" sz="1200" dirty="0"/>
              <a:t> = {0, };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GetSystemInfo</a:t>
            </a:r>
            <a:r>
              <a:rPr lang="en-US" sz="1200" dirty="0"/>
              <a:t>(&amp;</a:t>
            </a:r>
            <a:r>
              <a:rPr lang="en-US" sz="1200" dirty="0" err="1"/>
              <a:t>m_si</a:t>
            </a:r>
            <a:r>
              <a:rPr lang="en-US" sz="1200" dirty="0"/>
              <a:t>);</a:t>
            </a:r>
          </a:p>
          <a:p>
            <a:r>
              <a:rPr lang="en-US" sz="1200" dirty="0"/>
              <a:t>  return (DWORD_PTR)</a:t>
            </a:r>
            <a:r>
              <a:rPr lang="en-US" sz="1200" dirty="0" err="1"/>
              <a:t>m_si.dwNumberOfProcessors</a:t>
            </a:r>
            <a:r>
              <a:rPr lang="en-US" sz="1200" dirty="0"/>
              <a:t>;</a:t>
            </a:r>
          </a:p>
          <a:p>
            <a:r>
              <a:rPr lang="en-US" sz="1200" dirty="0"/>
              <a:t>}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wmain</a:t>
            </a:r>
            <a:r>
              <a:rPr lang="en-US" sz="1200" dirty="0"/>
              <a:t>(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argc</a:t>
            </a:r>
            <a:r>
              <a:rPr lang="en-US" sz="1200" dirty="0"/>
              <a:t>, </a:t>
            </a:r>
            <a:r>
              <a:rPr lang="en-US" sz="1200" dirty="0" err="1"/>
              <a:t>wchar_t</a:t>
            </a:r>
            <a:r>
              <a:rPr lang="en-US" sz="1200" dirty="0"/>
              <a:t> **</a:t>
            </a:r>
            <a:r>
              <a:rPr lang="en-US" sz="1200" dirty="0" err="1"/>
              <a:t>args</a:t>
            </a:r>
            <a:r>
              <a:rPr lang="en-US" sz="1200" dirty="0"/>
              <a:t>) {</a:t>
            </a:r>
          </a:p>
          <a:p>
            <a:r>
              <a:rPr lang="en-US" sz="1200" dirty="0"/>
              <a:t>  DWORD_PTR c = </a:t>
            </a:r>
            <a:r>
              <a:rPr lang="en-US" sz="1200" dirty="0" err="1"/>
              <a:t>GetNumCPUs</a:t>
            </a:r>
            <a:r>
              <a:rPr lang="en-US" sz="1200" dirty="0"/>
              <a:t>()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</a:t>
            </a:r>
            <a:r>
              <a:rPr lang="en-US" sz="1200" dirty="0" err="1"/>
              <a:t>m_threads</a:t>
            </a:r>
            <a:r>
              <a:rPr lang="en-US" sz="1200" dirty="0"/>
              <a:t> = new HANDLE[c]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for(DWORD_PTR </a:t>
            </a:r>
            <a:r>
              <a:rPr lang="en-US" sz="1200" dirty="0" err="1"/>
              <a:t>i</a:t>
            </a:r>
            <a:r>
              <a:rPr lang="en-US" sz="1200" dirty="0"/>
              <a:t> = 0; </a:t>
            </a:r>
            <a:r>
              <a:rPr lang="en-US" sz="1200" dirty="0" err="1"/>
              <a:t>i</a:t>
            </a:r>
            <a:r>
              <a:rPr lang="en-US" sz="1200" dirty="0"/>
              <a:t> &lt; c; </a:t>
            </a:r>
            <a:r>
              <a:rPr lang="en-US" sz="1200" dirty="0" err="1"/>
              <a:t>i</a:t>
            </a:r>
            <a:r>
              <a:rPr lang="en-US" sz="1200" dirty="0"/>
              <a:t>++) {</a:t>
            </a:r>
          </a:p>
          <a:p>
            <a:r>
              <a:rPr lang="en-US" sz="1200" dirty="0"/>
              <a:t>	DWORD_PTR </a:t>
            </a:r>
            <a:r>
              <a:rPr lang="en-US" sz="1200" dirty="0" err="1"/>
              <a:t>m_id</a:t>
            </a:r>
            <a:r>
              <a:rPr lang="en-US" sz="1200" dirty="0"/>
              <a:t> = 0;</a:t>
            </a:r>
          </a:p>
          <a:p>
            <a:r>
              <a:rPr lang="en-US" sz="1200" dirty="0"/>
              <a:t>	DWORD_PTR </a:t>
            </a:r>
            <a:r>
              <a:rPr lang="en-US" sz="1200" dirty="0" err="1"/>
              <a:t>m_mask</a:t>
            </a:r>
            <a:r>
              <a:rPr lang="en-US" sz="1200" dirty="0"/>
              <a:t> = 1 &lt;&lt; </a:t>
            </a:r>
            <a:r>
              <a:rPr lang="en-US" sz="1200" dirty="0" smtClean="0"/>
              <a:t>I;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m_threads</a:t>
            </a:r>
            <a:r>
              <a:rPr lang="en-US" sz="1200" dirty="0"/>
              <a:t>[</a:t>
            </a:r>
            <a:r>
              <a:rPr lang="en-US" sz="1200" dirty="0" err="1"/>
              <a:t>i</a:t>
            </a:r>
            <a:r>
              <a:rPr lang="en-US" sz="1200" dirty="0"/>
              <a:t>] = </a:t>
            </a:r>
            <a:r>
              <a:rPr lang="en-US" sz="1200" dirty="0" err="1"/>
              <a:t>CreateThread</a:t>
            </a:r>
            <a:r>
              <a:rPr lang="en-US" sz="1200" dirty="0"/>
              <a:t>(NULL, 0, (LPTHREAD_START_ROUTINE)</a:t>
            </a:r>
            <a:r>
              <a:rPr lang="en-US" sz="1200" dirty="0" err="1"/>
              <a:t>threadMain</a:t>
            </a:r>
            <a:r>
              <a:rPr lang="en-US" sz="1200" dirty="0"/>
              <a:t>, (LPVOID)</a:t>
            </a:r>
            <a:r>
              <a:rPr lang="en-US" sz="1200" dirty="0" err="1"/>
              <a:t>i</a:t>
            </a:r>
            <a:r>
              <a:rPr lang="en-US" sz="1200" dirty="0"/>
              <a:t>, NULL, &amp;</a:t>
            </a:r>
            <a:r>
              <a:rPr lang="en-US" sz="1200" dirty="0" err="1"/>
              <a:t>m_id</a:t>
            </a:r>
            <a:r>
              <a:rPr lang="en-US" sz="1200" dirty="0"/>
              <a:t>);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SetThreadAffinityMask</a:t>
            </a:r>
            <a:r>
              <a:rPr lang="en-US" sz="1200" dirty="0"/>
              <a:t>(</a:t>
            </a:r>
            <a:r>
              <a:rPr lang="en-US" sz="1200" dirty="0" err="1"/>
              <a:t>m_threads</a:t>
            </a:r>
            <a:r>
              <a:rPr lang="en-US" sz="1200" dirty="0"/>
              <a:t>[</a:t>
            </a:r>
            <a:r>
              <a:rPr lang="en-US" sz="1200" dirty="0" err="1"/>
              <a:t>i</a:t>
            </a:r>
            <a:r>
              <a:rPr lang="en-US" sz="1200" dirty="0"/>
              <a:t>], </a:t>
            </a:r>
            <a:r>
              <a:rPr lang="en-US" sz="1200" dirty="0" err="1"/>
              <a:t>m_mask</a:t>
            </a:r>
            <a:r>
              <a:rPr lang="en-US" sz="1200" dirty="0"/>
              <a:t>);</a:t>
            </a:r>
          </a:p>
          <a:p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wprintf</a:t>
            </a:r>
            <a:r>
              <a:rPr lang="en-US" sz="1200" dirty="0"/>
              <a:t>(</a:t>
            </a:r>
            <a:r>
              <a:rPr lang="en-US" sz="1200" dirty="0" err="1"/>
              <a:t>L"Creating</a:t>
            </a:r>
            <a:r>
              <a:rPr lang="en-US" sz="1200" dirty="0"/>
              <a:t> Thread %d (0x%08x) Assigning to CPU 0x%08x\r\n", </a:t>
            </a:r>
            <a:r>
              <a:rPr lang="en-US" sz="1200" dirty="0" err="1"/>
              <a:t>i</a:t>
            </a:r>
            <a:r>
              <a:rPr lang="en-US" sz="1200" dirty="0"/>
              <a:t>, (LONG_PTR)</a:t>
            </a:r>
            <a:r>
              <a:rPr lang="en-US" sz="1200" dirty="0" err="1"/>
              <a:t>m_threads</a:t>
            </a:r>
            <a:r>
              <a:rPr lang="en-US" sz="1200" dirty="0"/>
              <a:t>[</a:t>
            </a:r>
            <a:r>
              <a:rPr lang="en-US" sz="1200" dirty="0" err="1"/>
              <a:t>i</a:t>
            </a:r>
            <a:r>
              <a:rPr lang="en-US" sz="1200" dirty="0"/>
              <a:t>], </a:t>
            </a:r>
            <a:r>
              <a:rPr lang="en-US" sz="1200" dirty="0" err="1"/>
              <a:t>m_mask</a:t>
            </a:r>
            <a:r>
              <a:rPr lang="en-US" sz="1200" dirty="0"/>
              <a:t>);</a:t>
            </a:r>
          </a:p>
          <a:p>
            <a:r>
              <a:rPr lang="en-US" sz="1200" dirty="0"/>
              <a:t>  </a:t>
            </a:r>
            <a:r>
              <a:rPr lang="en-US" sz="1200" dirty="0" smtClean="0"/>
              <a:t>}</a:t>
            </a:r>
            <a:endParaRPr lang="en-US" sz="1200" dirty="0"/>
          </a:p>
          <a:p>
            <a:r>
              <a:rPr lang="en-US" sz="1200" dirty="0"/>
              <a:t>  return 0;</a:t>
            </a:r>
          </a:p>
          <a:p>
            <a:r>
              <a:rPr lang="en-US" sz="1200" dirty="0"/>
              <a:t>}</a:t>
            </a:r>
          </a:p>
          <a:p>
            <a:endParaRPr lang="en-US" sz="1200" dirty="0"/>
          </a:p>
          <a:p>
            <a:r>
              <a:rPr lang="en-US" sz="1200" dirty="0"/>
              <a:t>DWORD_PTR WINAPI </a:t>
            </a:r>
            <a:r>
              <a:rPr lang="en-US" sz="1200" dirty="0" err="1"/>
              <a:t>threadMain</a:t>
            </a:r>
            <a:r>
              <a:rPr lang="en-US" sz="1200" dirty="0"/>
              <a:t>(void* p) </a:t>
            </a:r>
            <a:r>
              <a:rPr lang="en-US" sz="1200" dirty="0" smtClean="0"/>
              <a:t>{</a:t>
            </a:r>
            <a:endParaRPr lang="en-US" sz="1200" dirty="0"/>
          </a:p>
          <a:p>
            <a:r>
              <a:rPr lang="en-US" sz="1200" dirty="0"/>
              <a:t>  return 0;</a:t>
            </a:r>
          </a:p>
          <a:p>
            <a:r>
              <a:rPr lang="en-US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56466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6324600"/>
            <a:ext cx="3655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 concurrent threads are supported.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7786424" cy="4807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5411450"/>
            <a:ext cx="47244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#include &lt;</a:t>
            </a:r>
            <a:r>
              <a:rPr lang="en-US" sz="1100" dirty="0" err="1"/>
              <a:t>iostream</a:t>
            </a:r>
            <a:r>
              <a:rPr lang="en-US" sz="1100" dirty="0"/>
              <a:t>&gt;</a:t>
            </a:r>
          </a:p>
          <a:p>
            <a:r>
              <a:rPr lang="en-US" sz="1100" dirty="0"/>
              <a:t>#include &lt;thread&gt;</a:t>
            </a:r>
          </a:p>
          <a:p>
            <a:endParaRPr lang="en-US" sz="1100" dirty="0"/>
          </a:p>
          <a:p>
            <a:r>
              <a:rPr lang="en-US" sz="1100" dirty="0" err="1"/>
              <a:t>int</a:t>
            </a:r>
            <a:r>
              <a:rPr lang="en-US" sz="1100" dirty="0"/>
              <a:t> main() {</a:t>
            </a:r>
          </a:p>
          <a:p>
            <a:r>
              <a:rPr lang="en-US" sz="1100" dirty="0"/>
              <a:t>    unsigned </a:t>
            </a:r>
            <a:r>
              <a:rPr lang="en-US" sz="1100" dirty="0" err="1"/>
              <a:t>int</a:t>
            </a:r>
            <a:r>
              <a:rPr lang="en-US" sz="1100" dirty="0"/>
              <a:t> n = </a:t>
            </a:r>
            <a:r>
              <a:rPr lang="en-US" sz="1100" dirty="0" err="1"/>
              <a:t>std</a:t>
            </a:r>
            <a:r>
              <a:rPr lang="en-US" sz="1100" dirty="0"/>
              <a:t>::thread::</a:t>
            </a:r>
            <a:r>
              <a:rPr lang="en-US" sz="1100" dirty="0" err="1"/>
              <a:t>hardware_concurrency</a:t>
            </a:r>
            <a:r>
              <a:rPr lang="en-US" sz="1100" dirty="0"/>
              <a:t>();</a:t>
            </a:r>
          </a:p>
          <a:p>
            <a:r>
              <a:rPr lang="en-US" sz="1100" dirty="0"/>
              <a:t>    </a:t>
            </a:r>
            <a:r>
              <a:rPr lang="en-US" sz="1100" dirty="0" err="1"/>
              <a:t>std</a:t>
            </a:r>
            <a:r>
              <a:rPr lang="en-US" sz="1100" dirty="0"/>
              <a:t>::</a:t>
            </a:r>
            <a:r>
              <a:rPr lang="en-US" sz="1100" dirty="0" err="1"/>
              <a:t>cout</a:t>
            </a:r>
            <a:r>
              <a:rPr lang="en-US" sz="1100" dirty="0"/>
              <a:t> &lt;&lt; n &lt;&lt; " concurrent threads are supported.\n";</a:t>
            </a:r>
          </a:p>
          <a:p>
            <a:r>
              <a:rPr lang="en-US" sz="1100" dirty="0"/>
              <a:t>}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52512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atomic types – indivisible operations can’t be half-done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524000"/>
            <a:ext cx="553991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2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-149135"/>
            <a:ext cx="4773688" cy="70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50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38200"/>
            <a:ext cx="5684419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9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38200"/>
            <a:ext cx="62931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76400"/>
            <a:ext cx="6015206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2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5583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62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8600"/>
            <a:ext cx="5638800" cy="62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30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simplest possible thread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1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0"/>
            <a:ext cx="481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74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399"/>
            <a:ext cx="5791200" cy="64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6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09600"/>
            <a:ext cx="5281074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52400"/>
            <a:ext cx="370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time… </a:t>
            </a:r>
            <a:r>
              <a:rPr lang="en-US" dirty="0" err="1" smtClean="0"/>
              <a:t>threadsafe</a:t>
            </a:r>
            <a:r>
              <a:rPr lang="en-US" dirty="0" smtClean="0"/>
              <a:t> Cinder </a:t>
            </a:r>
            <a:r>
              <a:rPr lang="en-US" dirty="0" err="1"/>
              <a:t>K</a:t>
            </a:r>
            <a:r>
              <a:rPr lang="en-US" dirty="0" err="1" smtClean="0"/>
              <a:t>inect</a:t>
            </a:r>
            <a:r>
              <a:rPr lang="en-US" dirty="0" smtClean="0"/>
              <a:t>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3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09600"/>
            <a:ext cx="6019800" cy="56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4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990627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762000"/>
            <a:ext cx="57912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iostream</a:t>
            </a:r>
            <a:r>
              <a:rPr lang="en-US" dirty="0"/>
              <a:t>&gt;</a:t>
            </a:r>
          </a:p>
          <a:p>
            <a:r>
              <a:rPr lang="en-US" dirty="0"/>
              <a:t>#include &lt;thread&gt;</a:t>
            </a:r>
          </a:p>
          <a:p>
            <a:endParaRPr lang="en-US" dirty="0"/>
          </a:p>
          <a:p>
            <a:r>
              <a:rPr lang="en-US" dirty="0"/>
              <a:t>// </a:t>
            </a:r>
            <a:r>
              <a:rPr lang="en-US" dirty="0" err="1"/>
              <a:t>int</a:t>
            </a:r>
            <a:r>
              <a:rPr lang="en-US" dirty="0"/>
              <a:t> main() {                                                                                                                        </a:t>
            </a:r>
          </a:p>
          <a:p>
            <a:r>
              <a:rPr lang="en-US" dirty="0"/>
              <a:t>//   </a:t>
            </a:r>
            <a:r>
              <a:rPr lang="en-US" dirty="0" err="1"/>
              <a:t>std</a:t>
            </a:r>
            <a:r>
              <a:rPr lang="en-US" dirty="0"/>
              <a:t>::</a:t>
            </a:r>
            <a:r>
              <a:rPr lang="en-US" dirty="0" err="1"/>
              <a:t>cout</a:t>
            </a:r>
            <a:r>
              <a:rPr lang="en-US" dirty="0"/>
              <a:t>&lt;&lt;"Hello World\n";                                                                                                       </a:t>
            </a:r>
          </a:p>
          <a:p>
            <a:r>
              <a:rPr lang="en-US" dirty="0"/>
              <a:t>// }                                                                                                                                   </a:t>
            </a:r>
          </a:p>
          <a:p>
            <a:endParaRPr lang="en-US" dirty="0"/>
          </a:p>
          <a:p>
            <a:r>
              <a:rPr lang="en-US" dirty="0"/>
              <a:t>void hello(){</a:t>
            </a:r>
          </a:p>
          <a:p>
            <a:r>
              <a:rPr lang="en-US" dirty="0"/>
              <a:t>  </a:t>
            </a:r>
            <a:r>
              <a:rPr lang="en-US" dirty="0" err="1"/>
              <a:t>std</a:t>
            </a:r>
            <a:r>
              <a:rPr lang="en-US" dirty="0"/>
              <a:t>::</a:t>
            </a:r>
            <a:r>
              <a:rPr lang="en-US" dirty="0" err="1"/>
              <a:t>cout</a:t>
            </a:r>
            <a:r>
              <a:rPr lang="en-US" dirty="0"/>
              <a:t>&lt;&lt;"Hello Concurrent World\n";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int</a:t>
            </a:r>
            <a:r>
              <a:rPr lang="en-US" dirty="0"/>
              <a:t> main() {</a:t>
            </a:r>
          </a:p>
          <a:p>
            <a:r>
              <a:rPr lang="en-US" dirty="0"/>
              <a:t>  </a:t>
            </a:r>
            <a:r>
              <a:rPr lang="en-US" dirty="0" err="1"/>
              <a:t>std</a:t>
            </a:r>
            <a:r>
              <a:rPr lang="en-US" dirty="0"/>
              <a:t>::thread t(hello);</a:t>
            </a:r>
          </a:p>
          <a:p>
            <a:r>
              <a:rPr lang="en-US" dirty="0"/>
              <a:t>  </a:t>
            </a:r>
            <a:r>
              <a:rPr lang="en-US" dirty="0" err="1"/>
              <a:t>t.join</a:t>
            </a:r>
            <a:r>
              <a:rPr lang="en-US" dirty="0"/>
              <a:t>();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228600"/>
            <a:ext cx="276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Exercise, join a thread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5715000"/>
            <a:ext cx="2459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Hello Concurrent World</a:t>
            </a:r>
          </a:p>
        </p:txBody>
      </p:sp>
    </p:spTree>
    <p:extLst>
      <p:ext uri="{BB962C8B-B14F-4D97-AF65-F5344CB8AC3E}">
        <p14:creationId xmlns:p14="http://schemas.microsoft.com/office/powerpoint/2010/main" val="357705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16497"/>
            <a:ext cx="6477000" cy="68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9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066800"/>
            <a:ext cx="646043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31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addis_PL PPT template">
  <a:themeElements>
    <a:clrScheme name="1_Gaddis_PL PP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Gaddis_PL PPT template">
      <a:majorFont>
        <a:latin typeface="Arial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1_Gaddis_PL PP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addis_PL PP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addis_PL PP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addis_PL PP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addis_PL PP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addis_PL PP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addis_PL PP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addis_PL PP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addis_PL PP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addis_PL PP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addis_PL PP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addis_PL PP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8913</TotalTime>
  <Words>1572</Words>
  <Application>Microsoft Macintosh PowerPoint</Application>
  <PresentationFormat>On-screen Show (4:3)</PresentationFormat>
  <Paragraphs>259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1_Gaddis_PL PPT template</vt:lpstr>
      <vt:lpstr> C++ is Fun – Part 15 at Turbine/Warner Bros.!</vt:lpstr>
      <vt:lpstr>Syllabus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Transferring ownership of a thread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Thread Identifiers</vt:lpstr>
      <vt:lpstr>Thread Identifiers</vt:lpstr>
      <vt:lpstr>PowerPoint Presentation</vt:lpstr>
      <vt:lpstr>PowerPoint Presentation</vt:lpstr>
      <vt:lpstr>PowerPoint Presentation</vt:lpstr>
      <vt:lpstr>mutex – mutual exclusion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Windows, setting threads for each processor</vt:lpstr>
      <vt:lpstr>PowerPoint Presentation</vt:lpstr>
      <vt:lpstr>Using atomic types – indivisible operations can’t be half-done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simplest possible thread pool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C++ at Turbine/Warner Bros.!</dc:title>
  <dc:creator>Russell Hanson</dc:creator>
  <cp:lastModifiedBy>Mr No</cp:lastModifiedBy>
  <cp:revision>690</cp:revision>
  <cp:lastPrinted>2013-05-20T15:43:39Z</cp:lastPrinted>
  <dcterms:created xsi:type="dcterms:W3CDTF">2013-03-24T23:10:07Z</dcterms:created>
  <dcterms:modified xsi:type="dcterms:W3CDTF">2013-05-20T16:00:53Z</dcterms:modified>
</cp:coreProperties>
</file>